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hdphoto1.wdp" ContentType="image/vnd.ms-photo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2127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ka-GE" sz="4400" spc="-1" strike="noStrike">
                <a:latin typeface="Arial"/>
              </a:rPr>
              <a:t>Click to move the slide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ka-GE" sz="2000" spc="-1" strike="noStrike">
                <a:latin typeface="Arial"/>
              </a:rPr>
              <a:t>Click to edit the notes' format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ka-GE" sz="1400" spc="-1" strike="noStrike">
                <a:latin typeface="Times New Roman"/>
              </a:rPr>
              <a:t>&lt;header&gt;</a:t>
            </a:r>
            <a:endParaRPr b="0" lang="ka-GE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ka-GE" sz="1400" spc="-1" strike="noStrike">
                <a:latin typeface="Times New Roman"/>
              </a:rPr>
              <a:t>&lt;date/time&gt;</a:t>
            </a:r>
            <a:endParaRPr b="0" lang="ka-GE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ka-GE" sz="1400" spc="-1" strike="noStrike">
                <a:latin typeface="Times New Roman"/>
              </a:rPr>
              <a:t>&lt;footer&gt;</a:t>
            </a:r>
            <a:endParaRPr b="0" lang="ka-GE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0DF0DB7-FDF6-436E-9A13-147C12D8EA5D}" type="slidenum">
              <a:rPr b="0" lang="ka-GE" sz="1400" spc="-1" strike="noStrike">
                <a:latin typeface="Times New Roman"/>
              </a:rPr>
              <a:t>&lt;number&gt;</a:t>
            </a:fld>
            <a:endParaRPr b="0" lang="ka-G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E393711-0AC8-4F70-985E-5F9417A3EFE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466F525-01BC-4A55-8EC6-FAB41D5C0C1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8AA564B-5451-46AF-A487-84503AB2B34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FB20BEA-B26C-4A2C-B47A-8C03689D533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25E3CD1-01EB-44F2-99F0-927E92462BA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AA86A12-784B-4763-8A90-232621588BD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1D5FDB0-635B-47FD-9D76-022C506CABB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D1BB17E-C125-4C12-9887-CB86D4C4A07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D193A21-B111-4CC2-824F-60466F90A55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368280" y="685800"/>
            <a:ext cx="6120000" cy="342756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ka-GE" sz="20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52BFAED-3422-42C8-912B-DF8C78809BF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ka-GE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4120"/>
            <a:ext cx="8229240" cy="396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4120"/>
            <a:ext cx="8229240" cy="396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1980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49680"/>
            <a:ext cx="26496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4120"/>
            <a:ext cx="8229240" cy="396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496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ka-G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198080"/>
            <a:ext cx="401580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49680"/>
            <a:ext cx="8229240" cy="1416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a-G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ka-GE" sz="4400" spc="-1" strike="noStrike">
                <a:latin typeface="Arial"/>
              </a:rPr>
              <a:t>Click to edit the title text format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3200" spc="-1" strike="noStrike">
                <a:latin typeface="Arial"/>
              </a:rPr>
              <a:t>Click to edit the outline text format</a:t>
            </a:r>
            <a:endParaRPr b="0" lang="ka-G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800" spc="-1" strike="noStrike">
                <a:latin typeface="Arial"/>
              </a:rPr>
              <a:t>Second Outline Level</a:t>
            </a:r>
            <a:endParaRPr b="0" lang="ka-G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400" spc="-1" strike="noStrike">
                <a:latin typeface="Arial"/>
              </a:rPr>
              <a:t>Third Outline Level</a:t>
            </a:r>
            <a:endParaRPr b="0" lang="ka-G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000" spc="-1" strike="noStrike">
                <a:latin typeface="Arial"/>
              </a:rPr>
              <a:t>Fourth Outline Level</a:t>
            </a:r>
            <a:endParaRPr b="0" lang="ka-G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Fifth Outline Level</a:t>
            </a:r>
            <a:endParaRPr b="0" lang="ka-G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Sixth Outline Level</a:t>
            </a:r>
            <a:endParaRPr b="0" lang="ka-G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Seventh Outline Level</a:t>
            </a:r>
            <a:endParaRPr b="0" lang="ka-G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ka-GE" sz="4400" spc="-1" strike="noStrike">
                <a:latin typeface="Arial"/>
              </a:rPr>
              <a:t>Click to edit the title text format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3200" spc="-1" strike="noStrike">
                <a:latin typeface="Arial"/>
              </a:rPr>
              <a:t>Click to edit the outline text format</a:t>
            </a:r>
            <a:endParaRPr b="0" lang="ka-G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800" spc="-1" strike="noStrike">
                <a:latin typeface="Arial"/>
              </a:rPr>
              <a:t>Second Outline Level</a:t>
            </a:r>
            <a:endParaRPr b="0" lang="ka-G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400" spc="-1" strike="noStrike">
                <a:latin typeface="Arial"/>
              </a:rPr>
              <a:t>Third Outline Level</a:t>
            </a:r>
            <a:endParaRPr b="0" lang="ka-G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000" spc="-1" strike="noStrike">
                <a:latin typeface="Arial"/>
              </a:rPr>
              <a:t>Fourth Outline Level</a:t>
            </a:r>
            <a:endParaRPr b="0" lang="ka-G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Fifth Outline Level</a:t>
            </a:r>
            <a:endParaRPr b="0" lang="ka-G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Sixth Outline Level</a:t>
            </a:r>
            <a:endParaRPr b="0" lang="ka-G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Seventh Outline Level</a:t>
            </a:r>
            <a:endParaRPr b="0" lang="ka-G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4120"/>
            <a:ext cx="8229240" cy="8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ka-GE" sz="4400" spc="-1" strike="noStrike">
                <a:latin typeface="Arial"/>
              </a:rPr>
              <a:t>Click to edit the title text format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198080"/>
            <a:ext cx="8229240" cy="297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3200" spc="-1" strike="noStrike">
                <a:latin typeface="Arial"/>
              </a:rPr>
              <a:t>Click to edit the outline text format</a:t>
            </a:r>
            <a:endParaRPr b="0" lang="ka-G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800" spc="-1" strike="noStrike">
                <a:latin typeface="Arial"/>
              </a:rPr>
              <a:t>Second Outline Level</a:t>
            </a:r>
            <a:endParaRPr b="0" lang="ka-G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400" spc="-1" strike="noStrike">
                <a:latin typeface="Arial"/>
              </a:rPr>
              <a:t>Third Outline Level</a:t>
            </a:r>
            <a:endParaRPr b="0" lang="ka-G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a-GE" sz="2000" spc="-1" strike="noStrike">
                <a:latin typeface="Arial"/>
              </a:rPr>
              <a:t>Fourth Outline Level</a:t>
            </a:r>
            <a:endParaRPr b="0" lang="ka-G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Fifth Outline Level</a:t>
            </a:r>
            <a:endParaRPr b="0" lang="ka-G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Sixth Outline Level</a:t>
            </a:r>
            <a:endParaRPr b="0" lang="ka-G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a-GE" sz="2000" spc="-1" strike="noStrike">
                <a:latin typeface="Arial"/>
              </a:rPr>
              <a:t>Seventh Outline Level</a:t>
            </a:r>
            <a:endParaRPr b="0" lang="ka-G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7080" y="-19440"/>
            <a:ext cx="9142560" cy="51404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 algn="ctr">
              <a:lnSpc>
                <a:spcPct val="100000"/>
              </a:lnSpc>
            </a:pPr>
            <a:endParaRPr b="0" lang="ka-G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ka-GE" sz="1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6320" y="1112760"/>
            <a:ext cx="89902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8000"/>
          </a:bodyPr>
          <a:p>
            <a:pPr algn="ctr">
              <a:lnSpc>
                <a:spcPct val="100000"/>
              </a:lnSpc>
            </a:pPr>
            <a:r>
              <a:rPr b="1" lang="ka-GE" sz="4400" spc="-1" strike="noStrike">
                <a:solidFill>
                  <a:srgbClr val="215968"/>
                </a:solidFill>
                <a:latin typeface="Calibri"/>
                <a:ea typeface="DejaVu Sans"/>
              </a:rPr>
              <a:t>ბათუმის რესპუბლიკური საავადმყოფოს განვითარების სტრატეგიული გეგმის </a:t>
            </a:r>
            <a:endParaRPr b="0" lang="ka-GE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ka-GE" sz="4400" spc="-1" strike="noStrike">
                <a:solidFill>
                  <a:srgbClr val="215968"/>
                </a:solidFill>
                <a:latin typeface="Calibri"/>
                <a:ea typeface="DejaVu Sans"/>
              </a:rPr>
              <a:t>სამუშაო ვერსია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52280" y="3233160"/>
            <a:ext cx="8990280" cy="13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ka-GE" sz="3200" spc="-1" strike="noStrike">
                <a:solidFill>
                  <a:srgbClr val="808080"/>
                </a:solidFill>
                <a:latin typeface="Calibri"/>
                <a:ea typeface="DejaVu Sans"/>
              </a:rPr>
              <a:t>პროფესორი ზაზა ავალიანი</a:t>
            </a:r>
            <a:endParaRPr b="0" lang="ka-GE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ka-GE" sz="3200" spc="-1" strike="noStrike">
                <a:solidFill>
                  <a:srgbClr val="808080"/>
                </a:solidFill>
                <a:latin typeface="Calibri"/>
                <a:ea typeface="DejaVu Sans"/>
              </a:rPr>
              <a:t>ჯანდაცვის სამინისტროს კონსულტანტი</a:t>
            </a:r>
            <a:endParaRPr b="0" lang="ka-G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" descr=""/>
          <p:cNvPicPr/>
          <p:nvPr/>
        </p:nvPicPr>
        <p:blipFill>
          <a:blip r:embed="rId1"/>
          <a:stretch/>
        </p:blipFill>
        <p:spPr>
          <a:xfrm>
            <a:off x="7238880" y="1611000"/>
            <a:ext cx="1827360" cy="71964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0" y="114984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3000"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სამედიცინო ინფორმაციის მართვის ელექტრონული პროგრამის შემუშავება და დანერგვა</a:t>
            </a:r>
            <a:endParaRPr b="0" lang="ka-GE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სათანადო ფინანსური რესურსის მობილიზება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საინფორმაციო ელექტრონული პროგრამის ფუნქციური მახასიათებლების განსაზღვრა და მათი ასახვა ტექნიკურ დავალებაში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თითოეული პაციენტის მიღებიდან გაწერამდე სრული ციკლის ასახვის საშუალება სათანადო ბმებით ფინანსურ მოდულთან, სახარჯი მასალების და მედიკამენტების მართვის მოდულთან, ლაბორატორიულ მონაცემებთან და ანალიტიკურ მოდულთან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შეტანილი მონაცემების პერიოდული ანალიზი და მართვის პროცესების მიღებული შედეგების მიხედვით დაგეგმვა და განხორციელება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ხარისხის აღიარებული სტანდარტების იმპლემენტაცია (მათ შორის ISO)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0" y="-396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ხარისხი, ეფექტურობა და მისი შეფასება (2)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114984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რესპუბლიკური საავადმყოფოს, როგორც საუნივერსიტეტო კლინიკის ბრენდის შექმნა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საინფორმაციო ფოტო და ვიდეო მასალების შექმნა სერვისებზე და მათი კომუნიკაცია ადგილობრივი ტელევიზიების დახმარებით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მრავალფეროვანი ფეისბუქ გვერდის შექმნა და მართვა ადმინისტრატორის დახმარებით – უკუკავშირის პრინციპზე დაფუძნებით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 კმაყოფილების გამოკითხვის შედეგების პერიოდული გამოქვეყნება და წარმატებული შემთხვევების შოუქეისი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ექიმების პროფილების პოპულარიზაცია და მათთან ინტერვიუების ტრანსლაცია ადგილობრივი ტელევიზიების საშუალებით, ყოველკვირეული რუბრიკის დაფუძნება – რესპუბლიკური საავადმყოფოს სიახლეები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დაბრენდილი სამედიცინო ხალათები, ნიღბები, კალმები და წიგნაკები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0" y="-396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რეკლამირება და პიარი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114984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ქვეყანაში მოქმედ  სახელმწიფო პროგრამებში მონაწილეობა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სადაზღვევო კომპანიებთან ურთიერთობის მდგრადი სისტემის შექმნა და პარტნიორული ურთიერთობების განვითარება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სკრინინგ პროგრამებში ჩართვა და საჭიროების შემთხვევაში – შექმნა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აჭარაში მოქმედ სასტუმრო ერთეულებთან და ქსელებთან მჭიდრო კომუნიკაციით რეგიონის ვიზიტორთა უზრუნველყოფა სამედიცინო სერვისებით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რესპუბლიკური საავადმყოფოს სამედიცინო ტურიზმის საჭიროებებზე ადაპტირება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6720" y="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პერსპექტიული მოცემულობა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114984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ka-G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Microsoft YaHei"/>
              </a:rPr>
              <a:t>  </a:t>
            </a: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   </a:t>
            </a:r>
            <a:endParaRPr b="0" lang="ka-G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ka-G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               </a:t>
            </a: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საქმიანობის წარმართვა აჭარის ავტონომიური რესპუბლიკის მთავრობასთან – ჯანმრთელობის დაცვის სამინისტროსთან, დაავადებათა კონტროლის ცენტრთან მჭიდრო კოოპერაციით სახელმწიფო სამედიცინო ჰოლდინგის ფარგლებში სალიცენზიო პირობების შესაბამისად ქვეყანაში მოქმედი რეგულაციების განუხრელი დაცვით.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6720" y="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თანამშრომლობა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Image result for ბათუმის რესპუბლიკური საავადმყოფო"/>
          <p:cNvPicPr/>
          <p:nvPr/>
        </p:nvPicPr>
        <p:blipFill>
          <a:blip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8280"/>
            <a:ext cx="9142560" cy="514044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0" y="1874880"/>
            <a:ext cx="89902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ka-GE" sz="4400" spc="-1" strike="noStrike">
                <a:solidFill>
                  <a:srgbClr val="215968"/>
                </a:solidFill>
                <a:latin typeface="Calibri"/>
                <a:ea typeface="DejaVu Sans"/>
              </a:rPr>
              <a:t>გმადლობთ ყურადღებისთვის!</a:t>
            </a:r>
            <a:endParaRPr b="0" lang="ka-GE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6480"/>
            <a:ext cx="9142560" cy="85212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მისია, ხედვა და ღირებულებები</a:t>
            </a:r>
            <a:endParaRPr b="0" lang="ka-GE" sz="4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884160"/>
            <a:ext cx="6323040" cy="33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"/>
            </a:pPr>
            <a:r>
              <a:rPr b="0" i="1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მისია: </a:t>
            </a: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აჭარის მოსახლეობის ჯანმრთელობის გაუმჯობესება კლინიკური სამედიცინო საქმიანობის სამაგალითო სტანდარტის შექმნით.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"/>
            </a:pPr>
            <a:r>
              <a:rPr b="0" i="1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ხედვა: </a:t>
            </a: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ინფრასტრუქტურის და პერსონალის პროფესიული განვითარების გზით დაპირებული მისიის შესრულება.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"/>
            </a:pPr>
            <a:r>
              <a:rPr b="0" i="1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ღირებულებები: </a:t>
            </a: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ლიდერობა, მრავალფეროვნება, პატივისცემა და კოლეგიალობა.</a:t>
            </a:r>
            <a:endParaRPr b="0" lang="ka-GE" sz="2400" spc="-1" strike="noStrike"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6248520" y="1189080"/>
            <a:ext cx="2885760" cy="3071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010280" y="4248000"/>
            <a:ext cx="2132280" cy="2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CC3BBDD-468B-4083-97B7-30C64D1779D0}" type="slidenum">
              <a:rPr b="0" lang="en-US" sz="1200" spc="-1" strike="noStrike">
                <a:solidFill>
                  <a:srgbClr val="254b8e"/>
                </a:solidFill>
                <a:latin typeface="Arial"/>
                <a:ea typeface="MS PGothic"/>
              </a:rPr>
              <a:t>1</a:t>
            </a:fld>
            <a:endParaRPr b="0" lang="ka-GE" sz="12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642960" y="303480"/>
            <a:ext cx="7770960" cy="8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MS PGothic"/>
              </a:rPr>
              <a:t>JHM Strategic Plan </a:t>
            </a:r>
            <a:r>
              <a:rPr b="0" i="1" lang="en-US" sz="2800" spc="-1" strike="noStrike">
                <a:solidFill>
                  <a:srgbClr val="ffffff"/>
                </a:solidFill>
                <a:latin typeface="Times New Roman"/>
                <a:ea typeface="MS PGothic"/>
              </a:rPr>
              <a:t>what is in it</a:t>
            </a:r>
            <a:endParaRPr b="0" lang="ka-GE" sz="2800" spc="-1" strike="noStrike">
              <a:latin typeface="Arial"/>
            </a:endParaRPr>
          </a:p>
        </p:txBody>
      </p:sp>
      <p:pic>
        <p:nvPicPr>
          <p:cNvPr id="128" name="Picture 3" descr="EducationHex.png"/>
          <p:cNvPicPr/>
          <p:nvPr/>
        </p:nvPicPr>
        <p:blipFill>
          <a:blip r:embed="rId1"/>
          <a:stretch/>
        </p:blipFill>
        <p:spPr>
          <a:xfrm>
            <a:off x="4418640" y="1246320"/>
            <a:ext cx="1142640" cy="73836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5" descr="PerformanceHex.png"/>
          <p:cNvPicPr/>
          <p:nvPr/>
        </p:nvPicPr>
        <p:blipFill>
          <a:blip r:embed="rId2"/>
          <a:stretch/>
        </p:blipFill>
        <p:spPr>
          <a:xfrm>
            <a:off x="6553080" y="1246320"/>
            <a:ext cx="1142280" cy="7383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7" descr="PatientHex.png"/>
          <p:cNvPicPr/>
          <p:nvPr/>
        </p:nvPicPr>
        <p:blipFill>
          <a:blip r:embed="rId3"/>
          <a:stretch/>
        </p:blipFill>
        <p:spPr>
          <a:xfrm>
            <a:off x="2513520" y="1246320"/>
            <a:ext cx="1142640" cy="73836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PeopleHex.png"/>
          <p:cNvPicPr/>
          <p:nvPr/>
        </p:nvPicPr>
        <p:blipFill>
          <a:blip r:embed="rId4"/>
          <a:stretch/>
        </p:blipFill>
        <p:spPr>
          <a:xfrm>
            <a:off x="685800" y="1189440"/>
            <a:ext cx="1293840" cy="83628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0" y="6480"/>
            <a:ext cx="9142560" cy="9525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რას მოიცავს განვითარების სტარტეგიული გეგმა?</a:t>
            </a:r>
            <a:endParaRPr b="0" lang="ka-GE" sz="3200" spc="-1" strike="noStrike">
              <a:latin typeface="Arial"/>
            </a:endParaRPr>
          </a:p>
        </p:txBody>
      </p:sp>
      <p:graphicFrame>
        <p:nvGraphicFramePr>
          <p:cNvPr id="133" name="Table 4"/>
          <p:cNvGraphicFramePr/>
          <p:nvPr/>
        </p:nvGraphicFramePr>
        <p:xfrm>
          <a:off x="533520" y="2179800"/>
          <a:ext cx="8076600" cy="2133000"/>
        </p:xfrm>
        <a:graphic>
          <a:graphicData uri="http://schemas.openxmlformats.org/drawingml/2006/table">
            <a:tbl>
              <a:tblPr/>
              <a:tblGrid>
                <a:gridCol w="1558440"/>
                <a:gridCol w="1771200"/>
                <a:gridCol w="1558440"/>
                <a:gridCol w="223920"/>
                <a:gridCol w="2964960"/>
              </a:tblGrid>
              <a:tr h="21333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</a:pPr>
                      <a:r>
                        <a:rPr b="1" lang="ka-GE" sz="1600" spc="-1" strike="noStrike" u="sng">
                          <a:solidFill>
                            <a:srgbClr val="595959"/>
                          </a:solidFill>
                          <a:uFillTx/>
                          <a:latin typeface="Arial"/>
                        </a:rPr>
                        <a:t>ადამიანები-პერსონალი</a:t>
                      </a: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 </a:t>
                      </a:r>
                      <a:endParaRPr b="0" lang="ka-GE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მოზიდვა, შენარჩუნება,</a:t>
                      </a:r>
                      <a:endParaRPr b="0" lang="ka-GE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განვითარება</a:t>
                      </a:r>
                      <a:endParaRPr b="0" lang="ka-GE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პაციენტზე და ოჯახზე ორიენტირებული ზრუნვა</a:t>
                      </a:r>
                      <a:endParaRPr b="0" lang="ka-GE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სამედიცინო პერსონალის განათლება და წვრთნა-განვითარება</a:t>
                      </a:r>
                      <a:endParaRPr b="0" lang="ka-GE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a-GE" sz="1600" spc="-1" strike="noStrike" u="sng">
                          <a:solidFill>
                            <a:srgbClr val="595959"/>
                          </a:solidFill>
                          <a:uFillTx/>
                          <a:latin typeface="Arial"/>
                        </a:rPr>
                        <a:t>ეფექტურობის შეფასება</a:t>
                      </a:r>
                      <a:endParaRPr b="0" lang="ka-GE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ka-GE" sz="1600" spc="-1" strike="noStrike">
                          <a:solidFill>
                            <a:srgbClr val="595959"/>
                          </a:solidFill>
                          <a:latin typeface="Arial"/>
                        </a:rPr>
                        <a:t>მდგრადი ფინანსური წარმატება და მუშაობის უწყვეტი გაუმჯობესება</a:t>
                      </a:r>
                      <a:endParaRPr b="0" lang="ka-GE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28600" y="96048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ინფრასტრუქტურის გაძლიერება და მისი სალიცენზიო პირობებთან შესაბამისობაში მოყვანა</a:t>
            </a:r>
            <a:endParaRPr b="0" lang="ka-GE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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მნიშვნელოვანია ადგილობრივი და ცენტრალური მთავრობის მხარდაჭერა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მძლავრი ამბულატორიულ-პოლიკლინიკური განყოფილების შექმნა, რაც ხელს შეუწყობს - როგორც პაციენტების მომართვიანობის გაზრდას, ასევე გააუმჯობესებს სტაციონარიდან გაწერილი პაციენტების შემდგომ მიდევნებას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გადაუდებელი სასწრაფო დახმარების სადგურის შექმნა რესპუბლიკური საავადმყოფოს ბაზაზე </a:t>
            </a:r>
            <a:endParaRPr b="0" lang="ka-GE" sz="2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0" y="-3960"/>
            <a:ext cx="9142560" cy="9525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პერსონალი: მოზიდვა, შენარჩუნება, განვითარება (1)</a:t>
            </a:r>
            <a:endParaRPr b="0" lang="ka-G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6320" y="96048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3000"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მისაწოდებელი სერვისების გამრავალფეროვნება:</a:t>
            </a:r>
            <a:endParaRPr b="0" lang="ka-GE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კარდიოლოგია - დიაგნოსტიკა, ქირურგია და კლინიკური მართვა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ოფთალმოლოგია - დიაგნოსტიკა, ქირურგია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მეანობა, გინეკოლოგია და ნეონატოლოგია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 კოვიდის შემდგომი მიდევნება და გართულებების/ნარჩენი მოვლენების მართვა - რეაბილიტაცია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მაღალტექნოლოგიური ქირურგია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ახალი ტექნოლოგიების დანერგვა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ონკოლოგია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პედიატრია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გადაუდებელი მედიცინა, რეანიმაცია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ყველა თერაპიული მიმართულება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მორფოლოგიური სერვისები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-3960"/>
            <a:ext cx="9142560" cy="9525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პერსონალი: მოზიდვა, შენარჩუნება, განვითარება (2)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7" descr=""/>
          <p:cNvPicPr/>
          <p:nvPr/>
        </p:nvPicPr>
        <p:blipFill>
          <a:blip r:embed="rId1"/>
          <a:stretch/>
        </p:blipFill>
        <p:spPr>
          <a:xfrm>
            <a:off x="6581880" y="1715040"/>
            <a:ext cx="1417680" cy="10728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8" descr=""/>
          <p:cNvPicPr/>
          <p:nvPr/>
        </p:nvPicPr>
        <p:blipFill>
          <a:blip r:embed="rId2"/>
          <a:stretch/>
        </p:blipFill>
        <p:spPr>
          <a:xfrm>
            <a:off x="7723440" y="2789280"/>
            <a:ext cx="1331280" cy="10285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9" descr=""/>
          <p:cNvPicPr/>
          <p:nvPr/>
        </p:nvPicPr>
        <p:blipFill>
          <a:blip r:embed="rId3"/>
          <a:stretch/>
        </p:blipFill>
        <p:spPr>
          <a:xfrm>
            <a:off x="6198120" y="2789280"/>
            <a:ext cx="1541160" cy="14508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0" descr=""/>
          <p:cNvPicPr/>
          <p:nvPr/>
        </p:nvPicPr>
        <p:blipFill>
          <a:blip r:embed="rId4"/>
          <a:stretch/>
        </p:blipFill>
        <p:spPr>
          <a:xfrm>
            <a:off x="7723440" y="3898800"/>
            <a:ext cx="1331280" cy="117504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11" descr=""/>
          <p:cNvPicPr/>
          <p:nvPr/>
        </p:nvPicPr>
        <p:blipFill>
          <a:blip r:embed="rId5"/>
          <a:stretch/>
        </p:blipFill>
        <p:spPr>
          <a:xfrm>
            <a:off x="6174720" y="4291920"/>
            <a:ext cx="1548000" cy="11073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2" descr=""/>
          <p:cNvPicPr/>
          <p:nvPr/>
        </p:nvPicPr>
        <p:blipFill>
          <a:blip r:embed="rId6"/>
          <a:stretch/>
        </p:blipFill>
        <p:spPr>
          <a:xfrm>
            <a:off x="4836960" y="3855960"/>
            <a:ext cx="1029240" cy="121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28600" y="96048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პაციენტებისა და მათი ოჯახის წევრებისთვის უსაფრთხო და მათ საჭიროებებზე მორგებული გარემოს შექმნა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პაციენტებისა და მათი ოჯახის წევრების ინფორმირებულობაზე სისტემური და სისტემატური ზრუნვა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 მართვის ინდივიდუალური გეგმის შემუშავება ოჯახის წევრების ჩართულობით და მათთან პარტნიორობა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ფსიქოლოგიური და სოციალური მხარდაჭერის სისტემის შექმნა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 თავმდგმურებისთვის მიმდებარე ტერიტორიაზე მცირე ზომის ჰოსტელის აშენება (30 ოთახით)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პაციენტების მკურნალობის შემდგომი მიდევნება და მოკითხვა ჯანმრთელობის მდგომა</a:t>
            </a:r>
            <a:endParaRPr b="0" lang="ka-GE" sz="20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რეობის შესახებ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-3960"/>
            <a:ext cx="9142560" cy="9525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პაციენტზე და ოჯახზე ორიენტირებული ზრუნვა </a:t>
            </a:r>
            <a:endParaRPr b="0" lang="ka-GE" sz="3200" spc="-1" strike="noStrike">
              <a:latin typeface="Arial"/>
            </a:endParaRPr>
          </a:p>
        </p:txBody>
      </p:sp>
      <p:pic>
        <p:nvPicPr>
          <p:cNvPr id="147" name="Picture 1" descr=""/>
          <p:cNvPicPr/>
          <p:nvPr/>
        </p:nvPicPr>
        <p:blipFill>
          <a:blip r:embed="rId1"/>
          <a:stretch/>
        </p:blipFill>
        <p:spPr>
          <a:xfrm>
            <a:off x="3429000" y="4006440"/>
            <a:ext cx="1646280" cy="109512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2"/>
          <a:stretch/>
        </p:blipFill>
        <p:spPr>
          <a:xfrm>
            <a:off x="5136840" y="4022640"/>
            <a:ext cx="1810080" cy="107892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3"/>
          <a:stretch/>
        </p:blipFill>
        <p:spPr>
          <a:xfrm>
            <a:off x="7010280" y="4018320"/>
            <a:ext cx="1917360" cy="108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6320" y="103680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რესპუბლიკური საავადმყოფოსთვის საუნივერსიტეტო კლინიკის სტატუსის მინიჭება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არსებული საკადრო პოტენციალის შეფასება და პერსონალის ერთიანი ბაზის შექმნა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სამედიცინო და არასამედიცინო პერსონალის აუცილებელი კომპეტენციების ნუსხის შექმნა, ფუნქცია-მოვალეობების განსაზღვრა და ანგარიშვალდებულების პირობების დადგენა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საჭიროების შემთხვევაში ახალი საკადრო რესურსის მოძიება შექმნილი კომპეტენციების შესაბამისად კონკურსის წესით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კლინიკის ბაზაზე მძლავრი მრავალფუნქციური სასწავლო ცენტრის შექმნა</a:t>
            </a:r>
            <a:endParaRPr b="0" lang="ka-GE" sz="24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0" y="-396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სამედიცინო პერსონალის განათლება და წვრთნა-განვითარება (1)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5" descr=""/>
          <p:cNvPicPr/>
          <p:nvPr/>
        </p:nvPicPr>
        <p:blipFill>
          <a:blip r:embed="rId1"/>
          <a:stretch/>
        </p:blipFill>
        <p:spPr>
          <a:xfrm>
            <a:off x="8305920" y="4403160"/>
            <a:ext cx="836640" cy="70128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76320" y="103680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0000"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ადამიანური რესურსის განვითარების გეგმის შემუშავება:</a:t>
            </a:r>
            <a:endParaRPr b="0" lang="ka-GE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ადამიანური რესურსის განვითარებისთვის სათანადო რესურსის მობილიზება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პერსონალის ადგილობრივი და საერთაშორისო ტრენინგები/სწავლებები თანამედროვე გაიდლაინებისა და პროტოკოლების მიხედვით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ქვეყანაში და ქვეყნის გარეთ მძლავრ სამედიცინო ცენტრებთან პარტნიორობის ჩამოყალიბება გამოცდილების გაზიარების, ტექნიკური დახმარების მიღების და პაციენტების მართვის მიზნით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ადგილობრივი და საერთაშორისო კონსულტანტების ჩართულობით ტექნიკური დახმარების მიღება ადმინისტრაციული, კლინიკური და ლოჯისტიკური მართვის კუთხით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სამეცნიერო კვლევებში მონაწილეობა და კვლევითი პარტნიორების მოძიება ქვეყნის შიგნით თუ საზღვარგარეთ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სამეცნიერო ფორუმების ორგანიზება კლინიკის ბაზაზე</a:t>
            </a:r>
            <a:endParaRPr b="0" lang="ka-GE" sz="20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000" spc="-1" strike="noStrike">
                <a:solidFill>
                  <a:srgbClr val="4f6228"/>
                </a:solidFill>
                <a:latin typeface="Calibri"/>
                <a:ea typeface="DejaVu Sans"/>
              </a:rPr>
              <a:t>მაღალკვალიფიციური ადგილობრივი და უცხოელი სპეციალისტების სისტემატური მოწვევა მიმართულებების მიხედვით </a:t>
            </a:r>
            <a:endParaRPr b="0" lang="ka-GE" sz="2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-396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სამედიცინო პერსონალის განათლება და წვრთნა-განვითარება (2)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76320" y="1226160"/>
            <a:ext cx="8913960" cy="38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სამედიცინო მომსახურების ხარისხის მართვის მძლავრი მრავალფუნქციური სამსახურის შექმნა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სამედიცინო მომსახურების ხარისხის მართვის სფეროში საქართველოს კანონმდებლობით გათვალისწინებული ნორმების და ნორმატივების  დანერგვა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გაწეული სერვისების შესაბამისობის დადგენა საერთაშორისო გაიდლაინებთან და პროტოკოლებთან მიმართებაში რეგულარული მხარდამჭერი სუპერვიზიის გზით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ხარისხის გაუმჯობესების შესაძლებლობების ანალიზი და სათანადო მექანიზმების შემუშავება</a:t>
            </a:r>
            <a:endParaRPr b="0" lang="ka-GE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4f6228"/>
              </a:buClr>
              <a:buFont typeface="Wingdings" charset="2"/>
              <a:buChar char=""/>
            </a:pPr>
            <a:r>
              <a:rPr b="0" lang="ka-GE" sz="2400" spc="-1" strike="noStrike">
                <a:solidFill>
                  <a:srgbClr val="4f6228"/>
                </a:solidFill>
                <a:latin typeface="Calibri"/>
                <a:ea typeface="DejaVu Sans"/>
              </a:rPr>
              <a:t>პაციენტთა კმაყოფილებაზე მუდმივი მონიტორინგი ადგილზე და ვირტუალური გამოკითხვების გზით</a:t>
            </a:r>
            <a:endParaRPr b="0" lang="ka-GE" sz="2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0" y="-3960"/>
            <a:ext cx="9142560" cy="1038960"/>
          </a:xfrm>
          <a:prstGeom prst="rect">
            <a:avLst/>
          </a:prstGeom>
          <a:solidFill>
            <a:srgbClr val="c8c42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ka-GE" sz="3200" spc="-1" strike="noStrike">
                <a:solidFill>
                  <a:srgbClr val="ffffff"/>
                </a:solidFill>
                <a:latin typeface="Arial"/>
                <a:ea typeface="DejaVu Sans"/>
              </a:rPr>
              <a:t>ხარისხი, ეფექტურობა და მისი შეფასება (1)</a:t>
            </a:r>
            <a:endParaRPr b="0" lang="ka-GE" sz="32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838080" y="4237200"/>
            <a:ext cx="3034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Application>LibreOffice/7.0.2.2$Windows_X86_64 LibreOffice_project/8349ace3c3162073abd90d81fd06dcfb6b36b994</Application>
  <Words>540</Words>
  <Paragraphs>77</Paragraphs>
  <Company>Emory University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2021-02-17T21:19:07Z</dcterms:created>
  <dc:creator>Lomtadze N</dc:creator>
  <dc:description/>
  <dc:language>ka-GE</dc:language>
  <cp:lastModifiedBy/>
  <dcterms:modified xsi:type="dcterms:W3CDTF">2021-02-18T15:30:38Z</dcterms:modified>
  <cp:revision>91</cp:revision>
  <dc:subject/>
  <dc:title>ბათუმის რესპუბლიკური საავადმყოფოს განვითარების სტრატეგიული გეგმის სამუშაო ვერსია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Emory University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